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4"/>
  </p:notesMasterIdLst>
  <p:sldIdLst>
    <p:sldId id="288" r:id="rId2"/>
    <p:sldId id="290" r:id="rId3"/>
    <p:sldId id="307" r:id="rId4"/>
    <p:sldId id="289" r:id="rId5"/>
    <p:sldId id="293" r:id="rId6"/>
    <p:sldId id="294" r:id="rId7"/>
    <p:sldId id="258" r:id="rId8"/>
    <p:sldId id="295" r:id="rId9"/>
    <p:sldId id="260" r:id="rId10"/>
    <p:sldId id="298" r:id="rId11"/>
    <p:sldId id="299" r:id="rId12"/>
    <p:sldId id="300" r:id="rId13"/>
    <p:sldId id="301" r:id="rId14"/>
    <p:sldId id="302" r:id="rId15"/>
    <p:sldId id="308" r:id="rId16"/>
    <p:sldId id="304" r:id="rId17"/>
    <p:sldId id="268" r:id="rId18"/>
    <p:sldId id="305" r:id="rId19"/>
    <p:sldId id="306" r:id="rId20"/>
    <p:sldId id="310" r:id="rId21"/>
    <p:sldId id="311" r:id="rId22"/>
    <p:sldId id="270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2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CC99FF"/>
    <a:srgbClr val="FFFFFF"/>
    <a:srgbClr val="FF5050"/>
    <a:srgbClr val="FF66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7EA97-D61D-4F89-AAE3-D5DD33A20159}" type="datetimeFigureOut">
              <a:rPr lang="ru-RU" smtClean="0"/>
              <a:t>2018/01/30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EC1DD-4FC4-437B-9A41-A7714F32F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049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EC1DD-4FC4-437B-9A41-A7714F32F59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192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1E793C-69DD-4FAE-A9C8-073BEB3ECB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D8FB-D186-4FD8-BC7B-BB97A9F0A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EE9-2BDD-45CD-A562-96051963D9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E5ED7A1-A9E3-4131-B1B1-C81DE202DE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F0035-1F45-4E5A-89A9-7BEA124A9E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F8E6-BB7F-4303-B8BF-8054A2514F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FE51-64F8-4C61-A2AE-360B48EDD3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0D49-B7A5-466B-A669-FF09DF0028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56A80-9C8D-4CF7-B0E1-0864264A58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B3F2A5-CB28-4614-B7F6-C924E332DD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1579D-18A5-457B-B507-C305FEF7CA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FCBD390-CECF-4356-8F63-89E75D702F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600200"/>
            <a:ext cx="7467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564904"/>
            <a:ext cx="80171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«Шахматы </a:t>
            </a:r>
            <a:r>
              <a:rPr lang="ru-RU" sz="2800" b="1" dirty="0">
                <a:latin typeface="Monotype Corsiva" pitchFamily="66" charset="0"/>
              </a:rPr>
              <a:t>- это не просто спорт. </a:t>
            </a:r>
            <a:endParaRPr lang="ru-RU" sz="2800" b="1" dirty="0" smtClean="0">
              <a:latin typeface="Monotype Corsiva" pitchFamily="66" charset="0"/>
            </a:endParaRPr>
          </a:p>
          <a:p>
            <a:r>
              <a:rPr lang="ru-RU" sz="2800" b="1" dirty="0" smtClean="0">
                <a:latin typeface="Monotype Corsiva" pitchFamily="66" charset="0"/>
              </a:rPr>
              <a:t>Они </a:t>
            </a:r>
            <a:r>
              <a:rPr lang="ru-RU" sz="2800" b="1" dirty="0">
                <a:latin typeface="Monotype Corsiva" pitchFamily="66" charset="0"/>
              </a:rPr>
              <a:t>делают человека мудрее и </a:t>
            </a:r>
            <a:r>
              <a:rPr lang="ru-RU" sz="2800" b="1" dirty="0" smtClean="0">
                <a:latin typeface="Monotype Corsiva" pitchFamily="66" charset="0"/>
              </a:rPr>
              <a:t>дальновиднее, помогают </a:t>
            </a:r>
            <a:r>
              <a:rPr lang="ru-RU" sz="2800" b="1" dirty="0">
                <a:latin typeface="Monotype Corsiva" pitchFamily="66" charset="0"/>
              </a:rPr>
              <a:t>объективно оценивать сложившуюся ситуацию, просчитывать поступки на несколько ходов </a:t>
            </a:r>
            <a:r>
              <a:rPr lang="ru-RU" sz="2800" b="1" dirty="0" smtClean="0">
                <a:latin typeface="Monotype Corsiva" pitchFamily="66" charset="0"/>
              </a:rPr>
              <a:t>вперёд». </a:t>
            </a:r>
          </a:p>
          <a:p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smtClean="0">
                <a:latin typeface="Monotype Corsiva" pitchFamily="66" charset="0"/>
              </a:rPr>
              <a:t>                                                                    Владимир Путин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9" name="0add867ff9c3c862bdcbd9df79a710b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0712" y="1340768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DEVICE\Desktop\для дня родителя\Новая папка (4)\DSC_04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27890"/>
            <a:ext cx="3528392" cy="23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8"/>
    </mc:Choice>
    <mc:Fallback xmlns="">
      <p:transition spd="slow" advTm="1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5843" grpId="0" build="p"/>
    </p:bldLst>
  </p:timing>
  <p:extLst mod="1">
    <p:ext uri="{E180D4A7-C9FB-4DFB-919C-405C955672EB}">
      <p14:showEvtLst xmlns:p14="http://schemas.microsoft.com/office/powerpoint/2010/main">
        <p14:playEvt time="1001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Первенство  края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5987008" cy="556260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Федор  перед  началом  тура (слева)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98" name="Picture 2" descr="C:\Users\user.pc\Desktop\шахматы\фотографии\2015-05-02-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48680"/>
            <a:ext cx="597666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75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6"/>
    </mc:Choice>
    <mc:Fallback xmlns="">
      <p:transition spd="slow" advTm="588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22000">
              <a:srgbClr val="FF7A00"/>
            </a:gs>
            <a:gs pos="3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Серебрянный</a:t>
            </a:r>
            <a:r>
              <a:rPr lang="ru-RU" dirty="0" smtClean="0"/>
              <a:t> призёр  шахматного  турнира </a:t>
            </a:r>
          </a:p>
          <a:p>
            <a:pPr marL="0" indent="0">
              <a:buNone/>
            </a:pPr>
            <a:r>
              <a:rPr lang="ru-RU" dirty="0" smtClean="0"/>
              <a:t>«Европа-Азия» </a:t>
            </a:r>
            <a:r>
              <a:rPr lang="ru-RU" dirty="0" err="1" smtClean="0"/>
              <a:t>г.Горнозаводск</a:t>
            </a:r>
            <a:r>
              <a:rPr lang="ru-RU" dirty="0" smtClean="0"/>
              <a:t> 2014 год.</a:t>
            </a:r>
          </a:p>
          <a:p>
            <a:r>
              <a:rPr lang="ru-RU" dirty="0" smtClean="0"/>
              <a:t>Победитель  командного  первенства  города  среди школ города</a:t>
            </a:r>
          </a:p>
          <a:p>
            <a:r>
              <a:rPr lang="ru-RU" dirty="0" smtClean="0"/>
              <a:t>Активный  участник  всех  мероприятий  коллектива.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Туров Тимофей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19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6"/>
    </mc:Choice>
    <mc:Fallback xmlns="">
      <p:transition spd="slow" advTm="564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ТЕСТ  ПО  ТАКТИКЕ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Тимофей  проходит  тестирование  .</a:t>
            </a:r>
            <a:endParaRPr lang="ru-RU" dirty="0"/>
          </a:p>
        </p:txBody>
      </p:sp>
      <p:pic>
        <p:nvPicPr>
          <p:cNvPr id="1026" name="Picture 2" descr="C:\Users\user.pc\Desktop\шахматы\фотографии\2015-02-11-9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6048672" cy="572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23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2"/>
    </mc:Choice>
    <mc:Fallback xmlns="">
      <p:transition spd="slow" advTm="510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22000">
              <a:srgbClr val="FF7A00"/>
            </a:gs>
            <a:gs pos="3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Бронзовый призёр  первенства  края  до 8  лет.</a:t>
            </a:r>
          </a:p>
          <a:p>
            <a:r>
              <a:rPr lang="ru-RU" dirty="0" smtClean="0"/>
              <a:t>3 разряд, международный  рейтинг  1450 пунктов</a:t>
            </a:r>
          </a:p>
          <a:p>
            <a:r>
              <a:rPr lang="ru-RU" dirty="0" smtClean="0"/>
              <a:t>Участник  первенства  России  в  г .Кострома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Тетюев  Степан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2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"/>
    </mc:Choice>
    <mc:Fallback xmlns="">
      <p:transition spd="slow" advTm="483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НАГРАЖДЕНИЕ</a:t>
            </a:r>
            <a:endParaRPr lang="ru-RU" dirty="0"/>
          </a:p>
        </p:txBody>
      </p:sp>
      <p:pic>
        <p:nvPicPr>
          <p:cNvPr id="2050" name="Picture 2" descr="C:\Users\user.pc\Desktop\шахматы\фотографии\2015-01-03-90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8" b="2406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ТЕТЮЕВ  СТЕПАН</a:t>
            </a:r>
          </a:p>
          <a:p>
            <a:r>
              <a:rPr lang="ru-RU" dirty="0" smtClean="0"/>
              <a:t>3  Место  (справа)</a:t>
            </a:r>
          </a:p>
        </p:txBody>
      </p:sp>
    </p:spTree>
    <p:extLst>
      <p:ext uri="{BB962C8B-B14F-4D97-AF65-F5344CB8AC3E}">
        <p14:creationId xmlns:p14="http://schemas.microsoft.com/office/powerpoint/2010/main" val="307543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1"/>
    </mc:Choice>
    <mc:Fallback xmlns="">
      <p:transition spd="slow" advTm="600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36000">
              <a:srgbClr val="FF7A00"/>
            </a:gs>
            <a:gs pos="55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2177468"/>
          </a:xfrm>
        </p:spPr>
        <p:txBody>
          <a:bodyPr/>
          <a:lstStyle/>
          <a:p>
            <a:r>
              <a:rPr lang="ru-RU" dirty="0" smtClean="0"/>
              <a:t>Чемпион  Пермского края до 8 лет</a:t>
            </a:r>
          </a:p>
          <a:p>
            <a:r>
              <a:rPr lang="ru-RU" dirty="0" smtClean="0"/>
              <a:t>Участник  первенства  России  до  8 лет, краевых и городских турниров</a:t>
            </a:r>
          </a:p>
          <a:p>
            <a:r>
              <a:rPr lang="ru-RU" dirty="0" smtClean="0"/>
              <a:t>2 спортивный разряд</a:t>
            </a:r>
          </a:p>
          <a:p>
            <a:r>
              <a:rPr lang="ru-RU" dirty="0" smtClean="0"/>
              <a:t>Активный  участник  всех  мероприятий  коллектива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275188"/>
          </a:xfrm>
        </p:spPr>
        <p:txBody>
          <a:bodyPr/>
          <a:lstStyle/>
          <a:p>
            <a:r>
              <a:rPr lang="ru-RU" dirty="0" smtClean="0"/>
              <a:t>Федосеев Алексей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7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1"/>
    </mc:Choice>
    <mc:Fallback xmlns="">
      <p:transition spd="slow" advTm="705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Турнир  по рапиду  </a:t>
            </a:r>
            <a:endParaRPr lang="ru-RU" dirty="0"/>
          </a:p>
        </p:txBody>
      </p:sp>
      <p:pic>
        <p:nvPicPr>
          <p:cNvPr id="3074" name="Picture 2" descr="C:\Users\user.pc\Desktop\шахматы\фотографии\2014-12-28-89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r="1963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Алексей  (слева)  </a:t>
            </a:r>
          </a:p>
          <a:p>
            <a:r>
              <a:rPr lang="ru-RU" dirty="0" smtClean="0"/>
              <a:t>против  </a:t>
            </a:r>
          </a:p>
          <a:p>
            <a:r>
              <a:rPr lang="ru-RU" dirty="0" err="1" smtClean="0"/>
              <a:t>Мусихина</a:t>
            </a:r>
            <a:r>
              <a:rPr lang="ru-RU" dirty="0" smtClean="0"/>
              <a:t> А.(</a:t>
            </a:r>
            <a:r>
              <a:rPr lang="ru-RU" dirty="0" err="1" smtClean="0"/>
              <a:t>кмс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0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5"/>
    </mc:Choice>
    <mc:Fallback xmlns="">
      <p:transition spd="slow" advTm="588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22000">
              <a:srgbClr val="FF7A00"/>
            </a:gs>
            <a:gs pos="3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642938"/>
            <a:ext cx="7561263" cy="3000375"/>
          </a:xfrm>
        </p:spPr>
        <p:txBody>
          <a:bodyPr>
            <a:normAutofit fontScale="85000" lnSpcReduction="10000"/>
          </a:bodyPr>
          <a:lstStyle/>
          <a:p>
            <a:r>
              <a:rPr lang="ru-RU" sz="3600" dirty="0" err="1" smtClean="0"/>
              <a:t>Пономарёв</a:t>
            </a:r>
            <a:r>
              <a:rPr lang="ru-RU" sz="3600" dirty="0" smtClean="0"/>
              <a:t> Глеб-победитель и призёр городских и командных  турниров</a:t>
            </a:r>
          </a:p>
          <a:p>
            <a:r>
              <a:rPr lang="ru-RU" sz="3600" dirty="0" smtClean="0"/>
              <a:t>Участник первенства  Пермского  края</a:t>
            </a:r>
          </a:p>
          <a:p>
            <a:r>
              <a:rPr lang="ru-RU" sz="3600" dirty="0" smtClean="0"/>
              <a:t>Активный участник  всех мероприятий коллектива</a:t>
            </a:r>
          </a:p>
          <a:p>
            <a:pPr algn="ctr">
              <a:lnSpc>
                <a:spcPct val="90000"/>
              </a:lnSpc>
              <a:buNone/>
            </a:pPr>
            <a:endParaRPr lang="ru-RU" sz="3600" b="1" dirty="0"/>
          </a:p>
          <a:p>
            <a:pPr algn="ctr">
              <a:lnSpc>
                <a:spcPct val="90000"/>
              </a:lnSpc>
              <a:buNone/>
            </a:pPr>
            <a:endParaRPr lang="ru-RU" sz="3600" b="1" dirty="0"/>
          </a:p>
        </p:txBody>
      </p:sp>
      <p:pic>
        <p:nvPicPr>
          <p:cNvPr id="6" name="Picture 8" descr="C:\Users\admin\Desktop\СВЕТА\турнир\P327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933056"/>
            <a:ext cx="307252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9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22000">
              <a:srgbClr val="FF7A00"/>
            </a:gs>
            <a:gs pos="3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Победитель и  </a:t>
            </a:r>
            <a:r>
              <a:rPr lang="ru-RU" dirty="0" err="1" smtClean="0"/>
              <a:t>учасник</a:t>
            </a:r>
            <a:r>
              <a:rPr lang="ru-RU" dirty="0" smtClean="0"/>
              <a:t>  городских  и  командных  турниров.</a:t>
            </a:r>
          </a:p>
          <a:p>
            <a:r>
              <a:rPr lang="ru-RU" dirty="0" smtClean="0"/>
              <a:t>Активный участник  всех  мероприятий  коллектива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Резников  Алексей</a:t>
            </a:r>
            <a:endParaRPr lang="ru-RU" dirty="0"/>
          </a:p>
        </p:txBody>
      </p:sp>
      <p:pic>
        <p:nvPicPr>
          <p:cNvPr id="9" name="Picture 1" descr="C:\Users\ПК\Downloads\0a067cb642fcc59c615172b89c600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18168"/>
            <a:ext cx="4536504" cy="2847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83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9"/>
    </mc:Choice>
    <mc:Fallback xmlns="">
      <p:transition spd="slow" advTm="597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22000">
              <a:srgbClr val="FF7A00"/>
            </a:gs>
            <a:gs pos="34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Победитель  и  призёр  городских и командных  турниров </a:t>
            </a:r>
          </a:p>
          <a:p>
            <a:r>
              <a:rPr lang="ru-RU" dirty="0" smtClean="0"/>
              <a:t>Активный  участник  всех  мероприятий коллектива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600" dirty="0" err="1" smtClean="0"/>
              <a:t>Галянин</a:t>
            </a:r>
            <a:r>
              <a:rPr lang="ru-RU" sz="3600" dirty="0" smtClean="0"/>
              <a:t>  Михаил</a:t>
            </a:r>
          </a:p>
          <a:p>
            <a:pPr marL="0" indent="0">
              <a:buNone/>
            </a:pPr>
            <a:r>
              <a:rPr lang="ru-RU" dirty="0" smtClean="0"/>
              <a:t>Победитель  и  призёр  городских  и  командных  турниров.</a:t>
            </a:r>
          </a:p>
          <a:p>
            <a:pPr marL="0" indent="0">
              <a:buNone/>
            </a:pPr>
            <a:r>
              <a:rPr lang="ru-RU" dirty="0" smtClean="0"/>
              <a:t>Участник  первенства  Пермского  края.</a:t>
            </a:r>
          </a:p>
          <a:p>
            <a:pPr marL="0" indent="0">
              <a:buNone/>
            </a:pPr>
            <a:r>
              <a:rPr lang="ru-RU" dirty="0" smtClean="0"/>
              <a:t>Активный  участник  всех  мероприятий  коллектива.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Никита Брагин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2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5"/>
    </mc:Choice>
    <mc:Fallback xmlns="">
      <p:transition spd="slow" advTm="885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255986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00194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Приглашает в коллектив</a:t>
            </a:r>
          </a:p>
          <a:p>
            <a:pPr algn="ctr"/>
            <a:r>
              <a:rPr lang="ru-RU" sz="4000" b="1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00194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«Шахматы»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35896" y="4083860"/>
            <a:ext cx="5184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</a:t>
            </a:r>
          </a:p>
          <a:p>
            <a:pPr algn="r"/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Руководитель: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Останин Сергей  Анатольевич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Педагог дополнительного образования</a:t>
            </a:r>
          </a:p>
          <a:p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</a:p>
          <a:p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32656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DEVICE\Desktop\для дня родителя\Новая папка (4)\DSC_0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816934"/>
            <a:ext cx="3385958" cy="22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71600" y="116632"/>
            <a:ext cx="58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/>
              </a:rPr>
              <a:t>Муниципальное </a:t>
            </a:r>
            <a:r>
              <a:rPr lang="ru-RU" dirty="0">
                <a:solidFill>
                  <a:srgbClr val="FF0000"/>
                </a:solidFill>
                <a:latin typeface="Arial"/>
              </a:rPr>
              <a:t>бюджетное учреждение дополнительного образования "Дворец детского (юношеского) творчества"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9"/>
    </mc:Choice>
    <mc:Fallback xmlns="">
      <p:transition spd="slow" advTm="881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VICE\Desktop\для дня родителя\Новая папка (3)\DSC_1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6238" y="-260350"/>
            <a:ext cx="11264901" cy="74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37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VICE\Desktop\для дня родителя\Новая папка (2)\DSC_1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5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04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600200"/>
            <a:ext cx="8362950" cy="4708525"/>
          </a:xfrm>
        </p:spPr>
        <p:txBody>
          <a:bodyPr/>
          <a:lstStyle/>
          <a:p>
            <a:pPr marL="0" indent="0">
              <a:buNone/>
            </a:pPr>
            <a:r>
              <a:rPr lang="ru-RU" sz="3600" i="1" dirty="0"/>
              <a:t> </a:t>
            </a:r>
            <a:r>
              <a:rPr lang="ru-RU" sz="3600" i="1" dirty="0" smtClean="0"/>
              <a:t>            </a:t>
            </a:r>
            <a:r>
              <a:rPr lang="ru-RU" sz="3600" i="1" dirty="0" smtClean="0">
                <a:solidFill>
                  <a:schemeClr val="accent4">
                    <a:lumMod val="50000"/>
                  </a:schemeClr>
                </a:solidFill>
              </a:rPr>
              <a:t>СПАСИБО  ЗА    ВНИМАНИЕ!</a:t>
            </a:r>
            <a:endParaRPr lang="ru-R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6744" y="3479681"/>
            <a:ext cx="3422556" cy="220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90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/>
              <a:t>Автор  программы – Останин Сергей Анатольевич</a:t>
            </a:r>
          </a:p>
          <a:p>
            <a:pPr marL="0" indent="0" algn="ctr">
              <a:buNone/>
            </a:pPr>
            <a:r>
              <a:rPr lang="ru-RU" b="1" dirty="0" smtClean="0"/>
              <a:t>   Педагог  </a:t>
            </a:r>
            <a:r>
              <a:rPr lang="ru-RU" b="1" dirty="0" smtClean="0"/>
              <a:t>дополнительного образования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    Руководитель коллектива « Шахматы»</a:t>
            </a:r>
          </a:p>
          <a:p>
            <a:pPr marL="0" indent="0">
              <a:buNone/>
            </a:pPr>
            <a:endParaRPr lang="ru-RU" b="1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Обучение осуществляется по     программе «ШАХМАТЫ»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84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4"/>
    </mc:Choice>
    <mc:Fallback xmlns="">
      <p:transition spd="slow" advTm="960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1"/>
            <a:ext cx="83529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/>
          </a:p>
          <a:p>
            <a:pPr algn="ctr"/>
            <a:endParaRPr lang="ru-RU" dirty="0">
              <a:latin typeface="+mn-lt"/>
            </a:endParaRPr>
          </a:p>
        </p:txBody>
      </p:sp>
      <p:pic>
        <p:nvPicPr>
          <p:cNvPr id="3" name="Picture 3" descr="C:\Users\admin\Desktop\СВЕТА\картинки шахмат\5.jpeg"/>
          <p:cNvPicPr>
            <a:picLocks noChangeAspect="1" noChangeArrowheads="1"/>
          </p:cNvPicPr>
          <p:nvPr/>
        </p:nvPicPr>
        <p:blipFill>
          <a:blip r:embed="rId2" cstate="print"/>
          <a:srcRect b="43104"/>
          <a:stretch>
            <a:fillRect/>
          </a:stretch>
        </p:blipFill>
        <p:spPr bwMode="auto">
          <a:xfrm>
            <a:off x="7740352" y="5706377"/>
            <a:ext cx="1214446" cy="1151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51520" y="153835"/>
            <a:ext cx="8535322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Arial" pitchFamily="34" charset="0"/>
            </a:endParaRP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Цель программы: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Создание условий для личностного и интеллектуального развития ребёнка, формирования общей культуры и организации содержательного досуга посредством обучения игре в шахматы.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Задачи: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- создание условий для формирования и развития ключевых компетенций  обучающихся (коммуникативных, интеллектуальных, социальных); </a:t>
            </a:r>
          </a:p>
          <a:p>
            <a:pPr lvl="0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- формирование универсальных способов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мыслительной деятельности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(абстрактно-логического мышления, памяти, внимания, творческого  воображения, умения производить логические операции).    </a:t>
            </a:r>
          </a:p>
          <a:p>
            <a:pPr marL="285750" lvl="0" indent="-285750">
              <a:buFontTx/>
              <a:buChar char="-"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воспитывать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потребность в здоровом образе жизни. </a:t>
            </a:r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Участники программы: 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Участниками программы являются дети младшего школьного возраста 7-10 лет. Наполняемость групп соответствует нормативным показателям и нормам СанПиН. Группы укомплектованы учащимися в количестве не более 15 человек, режим работы не превышает требованную нагрузку. </a:t>
            </a:r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pPr marL="285750" lvl="0" indent="-285750">
              <a:buFontTx/>
              <a:buChar char="-"/>
            </a:pPr>
            <a:endParaRPr lang="ru-RU" dirty="0"/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aseline="0" dirty="0" smtClean="0">
              <a:latin typeface="Arial" pitchFamily="34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1"/>
    </mc:Choice>
    <mc:Fallback xmlns="">
      <p:transition spd="slow" advTm="1078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36000">
              <a:srgbClr val="FF7A00"/>
            </a:gs>
            <a:gs pos="55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548681"/>
            <a:ext cx="71287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Реализация программы «Шахматы » осуществляется на базе МБОУ  ДОД «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</a:rPr>
              <a:t>ДДюТ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» </a:t>
            </a:r>
            <a:endParaRPr lang="ru-RU" sz="24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г. Лысьва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, Пермский край</a:t>
            </a:r>
          </a:p>
          <a:p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 </a:t>
            </a:r>
          </a:p>
          <a:p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Обучение осуществляется на основе общих методических принципов: </a:t>
            </a:r>
          </a:p>
          <a:p>
            <a:pPr lvl="0"/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Принцип развивающей деятельности: игра не ради игры, а с целью развития личности каждого участника и всего коллектива в целом. </a:t>
            </a:r>
          </a:p>
          <a:p>
            <a:pPr lvl="0"/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Принцип активной включенности каждого ребенка в игровое действие, а не пассивное        созерцание со стороны; </a:t>
            </a:r>
          </a:p>
          <a:p>
            <a:pPr lvl="0"/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Принцип доступности, последовательности и системности изложения программного материала. </a:t>
            </a:r>
          </a:p>
        </p:txBody>
      </p:sp>
    </p:spTree>
    <p:extLst>
      <p:ext uri="{BB962C8B-B14F-4D97-AF65-F5344CB8AC3E}">
        <p14:creationId xmlns:p14="http://schemas.microsoft.com/office/powerpoint/2010/main" val="41020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5"/>
    </mc:Choice>
    <mc:Fallback xmlns="">
      <p:transition spd="slow" advTm="770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36000">
              <a:srgbClr val="FF7A00"/>
            </a:gs>
            <a:gs pos="55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476671"/>
            <a:ext cx="69847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Основные формы и средства обучения: </a:t>
            </a:r>
            <a:endParaRPr lang="ru-RU" dirty="0"/>
          </a:p>
          <a:p>
            <a:r>
              <a:rPr lang="ru-RU" dirty="0"/>
              <a:t>1. Практическая игра. </a:t>
            </a:r>
          </a:p>
          <a:p>
            <a:r>
              <a:rPr lang="ru-RU" dirty="0"/>
              <a:t>2. Решение шахматных задач, комбинаций и этюдов. </a:t>
            </a:r>
          </a:p>
          <a:p>
            <a:r>
              <a:rPr lang="ru-RU" dirty="0"/>
              <a:t>3. Дидактические игры и задания, игровые упражнения; </a:t>
            </a:r>
          </a:p>
          <a:p>
            <a:r>
              <a:rPr lang="ru-RU" dirty="0"/>
              <a:t>4. Теоретические занятия, шахматные игры, шахматные дидактические игрушки. </a:t>
            </a:r>
          </a:p>
          <a:p>
            <a:r>
              <a:rPr lang="ru-RU" dirty="0"/>
              <a:t>5. Участие в турнирах и соревнованиях. </a:t>
            </a:r>
          </a:p>
          <a:p>
            <a:r>
              <a:rPr lang="ru-RU" dirty="0"/>
              <a:t> </a:t>
            </a:r>
          </a:p>
          <a:p>
            <a:r>
              <a:rPr lang="ru-RU" b="1" dirty="0"/>
              <a:t>Результаты образовательной деятельности: </a:t>
            </a:r>
            <a:endParaRPr lang="ru-RU" dirty="0"/>
          </a:p>
          <a:p>
            <a:pPr lvl="0"/>
            <a:r>
              <a:rPr lang="ru-RU" dirty="0"/>
              <a:t>Рост личностного, интеллектуального и социального  развития ребёнка, развитие коммуникативных способностей, инициативности, толерантности, самостоятельности. </a:t>
            </a:r>
          </a:p>
          <a:p>
            <a:pPr lvl="0"/>
            <a:r>
              <a:rPr lang="ru-RU" dirty="0"/>
              <a:t>Приобретение теоретических знаний и практических навыков в шахматной игре. </a:t>
            </a:r>
          </a:p>
          <a:p>
            <a:pPr lvl="0"/>
            <a:r>
              <a:rPr lang="ru-RU" dirty="0"/>
              <a:t>Освоение новых видов деятельности (дидактические игры и задания, игровые упражнения, соревнования). </a:t>
            </a:r>
          </a:p>
          <a:p>
            <a:r>
              <a:rPr lang="ru-RU" dirty="0"/>
              <a:t>Конечным результатом обучения считается умение сыграть по правилам  шахматную партию от начала до конца. Это предполагает определенную прочность знаний и умение применять их на практике. </a:t>
            </a:r>
          </a:p>
        </p:txBody>
      </p:sp>
    </p:spTree>
    <p:extLst>
      <p:ext uri="{BB962C8B-B14F-4D97-AF65-F5344CB8AC3E}">
        <p14:creationId xmlns:p14="http://schemas.microsoft.com/office/powerpoint/2010/main" val="231753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6"/>
    </mc:Choice>
    <mc:Fallback xmlns="">
      <p:transition spd="slow" advTm="1247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36000">
              <a:srgbClr val="FF7A00"/>
            </a:gs>
            <a:gs pos="55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95536" y="692696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Педагогический контроль. </a:t>
            </a:r>
            <a:endParaRPr lang="ru-RU" b="1" dirty="0" smtClean="0"/>
          </a:p>
          <a:p>
            <a:r>
              <a:rPr lang="ru-RU" dirty="0"/>
              <a:t>Контроль используется для оценки степени достижения цели и решения поставленных задач. Контроль эффективности осуществляется при выполнении диагностических заданий и упражнений, с помощью тестов, фронтальных и индивидуальных опросов, наблюдений. Контрольные испытания проводятся в торжественной соревновательной обстановке. </a:t>
            </a:r>
            <a:endParaRPr lang="ru-RU" dirty="0" smtClean="0"/>
          </a:p>
          <a:p>
            <a:r>
              <a:rPr lang="ru-RU" b="1" dirty="0"/>
              <a:t>Виды контроля:</a:t>
            </a:r>
            <a:endParaRPr lang="ru-RU" dirty="0"/>
          </a:p>
          <a:p>
            <a:pPr lvl="0"/>
            <a:r>
              <a:rPr lang="ru-RU" dirty="0"/>
              <a:t>текущий контроль (оценка усвоения изучаемого материала) осуществляется педагогом в форме наблюдения; </a:t>
            </a:r>
          </a:p>
          <a:p>
            <a:pPr lvl="0"/>
            <a:r>
              <a:rPr lang="ru-RU" dirty="0"/>
              <a:t>промежуточный контроль проводится один раз в полугодие в форме </a:t>
            </a:r>
          </a:p>
          <a:p>
            <a:pPr lvl="0"/>
            <a:r>
              <a:rPr lang="ru-RU" dirty="0"/>
              <a:t>итоговая аттестация, проводится в конце каждого учебного года, в форме тестирования, выполнение тестовых упражнений по определению уровня освоенных навыков, а также письменный опрос для определения объема освоенных теоретических знаний.     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 advClick="0" advTm="1028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36000">
              <a:srgbClr val="FF7A00"/>
            </a:gs>
            <a:gs pos="55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980728"/>
            <a:ext cx="7704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Оценивание результатов: </a:t>
            </a:r>
            <a:endParaRPr lang="ru-RU" sz="3200" dirty="0"/>
          </a:p>
          <a:p>
            <a:r>
              <a:rPr lang="ru-RU" sz="3200" dirty="0"/>
              <a:t>По итогам тестирования каждому обучающемуся выставляется отметка: </a:t>
            </a:r>
          </a:p>
          <a:p>
            <a:r>
              <a:rPr lang="ru-RU" sz="3200" dirty="0"/>
              <a:t>3 - удовлетворительно, 4 - хорошо, 5 - отлично. </a:t>
            </a:r>
          </a:p>
          <a:p>
            <a:r>
              <a:rPr lang="ru-RU" sz="3200" dirty="0"/>
              <a:t>Итоговая оценка выводится как средний балл из суммы оценок. </a:t>
            </a:r>
          </a:p>
        </p:txBody>
      </p:sp>
    </p:spTree>
    <p:extLst>
      <p:ext uri="{BB962C8B-B14F-4D97-AF65-F5344CB8AC3E}">
        <p14:creationId xmlns:p14="http://schemas.microsoft.com/office/powerpoint/2010/main" val="5628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9"/>
    </mc:Choice>
    <mc:Fallback xmlns="">
      <p:transition spd="slow" advTm="1081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22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88640"/>
            <a:ext cx="8362950" cy="597666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3600" dirty="0"/>
          </a:p>
          <a:p>
            <a:pPr>
              <a:buNone/>
            </a:pPr>
            <a:r>
              <a:rPr lang="ru-RU" sz="2400" dirty="0" smtClean="0"/>
              <a:t>Наши воспитанники </a:t>
            </a:r>
          </a:p>
          <a:p>
            <a:pPr>
              <a:buNone/>
            </a:pPr>
            <a:r>
              <a:rPr lang="ru-RU" sz="2400" dirty="0" smtClean="0"/>
              <a:t>Принимают  участие в  городских ,краевых и российских </a:t>
            </a:r>
          </a:p>
          <a:p>
            <a:pPr>
              <a:buNone/>
            </a:pPr>
            <a:r>
              <a:rPr lang="ru-RU" sz="2400" dirty="0" smtClean="0"/>
              <a:t>турнирах</a:t>
            </a:r>
          </a:p>
          <a:p>
            <a:pPr>
              <a:buNone/>
            </a:pPr>
            <a:r>
              <a:rPr lang="ru-RU" sz="2400" dirty="0" smtClean="0"/>
              <a:t>Среди них есть победители и призёры:</a:t>
            </a:r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Федор </a:t>
            </a:r>
            <a:r>
              <a:rPr lang="ru-RU" sz="2400" dirty="0" err="1" smtClean="0"/>
              <a:t>Харинцев</a:t>
            </a:r>
            <a:r>
              <a:rPr lang="ru-RU" sz="2400" dirty="0" smtClean="0"/>
              <a:t>-победитель  кубка Пермского края по  шахматам  2014  года.2 разряд. Международный рейтинг</a:t>
            </a:r>
          </a:p>
          <a:p>
            <a:pPr>
              <a:buNone/>
            </a:pPr>
            <a:r>
              <a:rPr lang="ru-RU" sz="2400" dirty="0" smtClean="0"/>
              <a:t>1682 пункта. Победитель  городского командного турнира среди школ города Лысьва. Активный участник всех  мероприятий коллектива.</a:t>
            </a:r>
            <a:endParaRPr lang="ru-RU" sz="2400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85794"/>
            <a:ext cx="7056438" cy="350046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2967335"/>
            <a:ext cx="64807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ru-RU" sz="54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ransition advClick="0" advTm="9593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1032</TotalTime>
  <Words>642</Words>
  <Application>Microsoft Office PowerPoint</Application>
  <PresentationFormat>Экран (4:3)</PresentationFormat>
  <Paragraphs>111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Презентация PowerPoint</vt:lpstr>
      <vt:lpstr>Презентация PowerPoint</vt:lpstr>
      <vt:lpstr>Обучение осуществляется по     программе «ШАХМАТЫ»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Первенство  края</vt:lpstr>
      <vt:lpstr>Туров Тимофей</vt:lpstr>
      <vt:lpstr>ТЕСТ  ПО  ТАКТИКЕ</vt:lpstr>
      <vt:lpstr>Тетюев  Степан</vt:lpstr>
      <vt:lpstr>НАГРАЖДЕНИЕ</vt:lpstr>
      <vt:lpstr>Федосеев Алексей</vt:lpstr>
      <vt:lpstr>Турнир  по рапиду  </vt:lpstr>
      <vt:lpstr>Презентация PowerPoint</vt:lpstr>
      <vt:lpstr>Резников  Алексей</vt:lpstr>
      <vt:lpstr>Никита Брагин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рооол</dc:creator>
  <cp:lastModifiedBy>DEVICE</cp:lastModifiedBy>
  <cp:revision>96</cp:revision>
  <dcterms:created xsi:type="dcterms:W3CDTF">2012-12-20T14:03:20Z</dcterms:created>
  <dcterms:modified xsi:type="dcterms:W3CDTF">2018-01-30T07:03:24Z</dcterms:modified>
</cp:coreProperties>
</file>